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77" r:id="rId3"/>
    <p:sldId id="258" r:id="rId4"/>
    <p:sldId id="279" r:id="rId5"/>
    <p:sldId id="259" r:id="rId6"/>
    <p:sldId id="257" r:id="rId7"/>
    <p:sldId id="27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20"/>
  </p:normalViewPr>
  <p:slideViewPr>
    <p:cSldViewPr snapToGrid="0" snapToObjects="1">
      <p:cViewPr varScale="1">
        <p:scale>
          <a:sx n="111" d="100"/>
          <a:sy n="111" d="100"/>
        </p:scale>
        <p:origin x="6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089FEF-D5F4-4433-97D7-14249CFBE43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769CD3-2D8C-43CB-B9D0-E1BBADF3DE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Goal 1. Advance Arctic Infrastructure</a:t>
          </a:r>
        </a:p>
      </dgm:t>
    </dgm:pt>
    <dgm:pt modelId="{8D432C1B-C926-4354-9FBA-CB3A4B0EC1DE}" type="parTrans" cxnId="{03D97A96-A38F-46EE-B3C2-EE9E52227769}">
      <dgm:prSet/>
      <dgm:spPr/>
      <dgm:t>
        <a:bodyPr/>
        <a:lstStyle/>
        <a:p>
          <a:endParaRPr lang="en-US"/>
        </a:p>
      </dgm:t>
    </dgm:pt>
    <dgm:pt modelId="{0D89ACD1-46C3-4FA7-8E44-1AAF56CC85F3}" type="sibTrans" cxnId="{03D97A96-A38F-46EE-B3C2-EE9E52227769}">
      <dgm:prSet/>
      <dgm:spPr/>
      <dgm:t>
        <a:bodyPr/>
        <a:lstStyle/>
        <a:p>
          <a:endParaRPr lang="en-US"/>
        </a:p>
      </dgm:t>
    </dgm:pt>
    <dgm:pt modelId="{EC075754-5040-4066-BFE4-1BBEF453B18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Goal 2. Assess Arctic Natural Resources</a:t>
          </a:r>
        </a:p>
      </dgm:t>
    </dgm:pt>
    <dgm:pt modelId="{61407A1A-4180-4636-8CDF-3143CFAFBE89}" type="parTrans" cxnId="{5435D416-B4A3-46E8-A9B7-83137A686DB4}">
      <dgm:prSet/>
      <dgm:spPr/>
      <dgm:t>
        <a:bodyPr/>
        <a:lstStyle/>
        <a:p>
          <a:endParaRPr lang="en-US"/>
        </a:p>
      </dgm:t>
    </dgm:pt>
    <dgm:pt modelId="{C7F733F7-BF40-41D0-826A-13A6301C80C9}" type="sibTrans" cxnId="{5435D416-B4A3-46E8-A9B7-83137A686DB4}">
      <dgm:prSet/>
      <dgm:spPr/>
      <dgm:t>
        <a:bodyPr/>
        <a:lstStyle/>
        <a:p>
          <a:endParaRPr lang="en-US"/>
        </a:p>
      </dgm:t>
    </dgm:pt>
    <dgm:pt modelId="{9CE771B6-050D-464E-A0F1-6823E16669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Goal 3. Observe, Understand and Forecast Arctic Environmental Change</a:t>
          </a:r>
        </a:p>
      </dgm:t>
    </dgm:pt>
    <dgm:pt modelId="{6B24CAF8-D3BF-43F4-986D-32DCDED29936}" type="parTrans" cxnId="{0367F1A5-971A-4FCF-AB11-1C6366D5BF34}">
      <dgm:prSet/>
      <dgm:spPr/>
      <dgm:t>
        <a:bodyPr/>
        <a:lstStyle/>
        <a:p>
          <a:endParaRPr lang="en-US"/>
        </a:p>
      </dgm:t>
    </dgm:pt>
    <dgm:pt modelId="{10FAAAEE-2A98-461C-A61E-0BD365B10167}" type="sibTrans" cxnId="{0367F1A5-971A-4FCF-AB11-1C6366D5BF34}">
      <dgm:prSet/>
      <dgm:spPr/>
      <dgm:t>
        <a:bodyPr/>
        <a:lstStyle/>
        <a:p>
          <a:endParaRPr lang="en-US"/>
        </a:p>
      </dgm:t>
    </dgm:pt>
    <dgm:pt modelId="{8A6581AE-7DE6-48D5-947B-6043415EF5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Goal 4. Improve Community Health and Well-Being</a:t>
          </a:r>
        </a:p>
      </dgm:t>
    </dgm:pt>
    <dgm:pt modelId="{B764E5D3-5906-4734-8404-61AFCF8C6BAF}" type="parTrans" cxnId="{C935AEC4-DB27-410B-B329-685F3B3D8091}">
      <dgm:prSet/>
      <dgm:spPr/>
      <dgm:t>
        <a:bodyPr/>
        <a:lstStyle/>
        <a:p>
          <a:endParaRPr lang="en-US"/>
        </a:p>
      </dgm:t>
    </dgm:pt>
    <dgm:pt modelId="{A6B6643A-F5E6-4474-823D-A859F1FD3E5D}" type="sibTrans" cxnId="{C935AEC4-DB27-410B-B329-685F3B3D8091}">
      <dgm:prSet/>
      <dgm:spPr/>
      <dgm:t>
        <a:bodyPr/>
        <a:lstStyle/>
        <a:p>
          <a:endParaRPr lang="en-US"/>
        </a:p>
      </dgm:t>
    </dgm:pt>
    <dgm:pt modelId="{EC55E7C4-9F15-4630-B572-7174110131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Goal 5. Enhance International Scientific Cooperation in the Arctic</a:t>
          </a:r>
        </a:p>
      </dgm:t>
    </dgm:pt>
    <dgm:pt modelId="{0426DA5D-D34E-4147-A874-CA6ECFD06803}" type="parTrans" cxnId="{60864866-DCA0-427D-8F6C-80FB9676201E}">
      <dgm:prSet/>
      <dgm:spPr/>
      <dgm:t>
        <a:bodyPr/>
        <a:lstStyle/>
        <a:p>
          <a:endParaRPr lang="en-US"/>
        </a:p>
      </dgm:t>
    </dgm:pt>
    <dgm:pt modelId="{8484F278-7A8B-457D-BE8E-A91D79BA8397}" type="sibTrans" cxnId="{60864866-DCA0-427D-8F6C-80FB9676201E}">
      <dgm:prSet/>
      <dgm:spPr/>
      <dgm:t>
        <a:bodyPr/>
        <a:lstStyle/>
        <a:p>
          <a:endParaRPr lang="en-US"/>
        </a:p>
      </dgm:t>
    </dgm:pt>
    <dgm:pt modelId="{6FADE362-3272-44AA-A0EB-53C0288FB316}" type="pres">
      <dgm:prSet presAssocID="{1A089FEF-D5F4-4433-97D7-14249CFBE437}" presName="root" presStyleCnt="0">
        <dgm:presLayoutVars>
          <dgm:dir/>
          <dgm:resizeHandles val="exact"/>
        </dgm:presLayoutVars>
      </dgm:prSet>
      <dgm:spPr/>
    </dgm:pt>
    <dgm:pt modelId="{76A2BB1D-F306-40F7-BA83-9F467802DE10}" type="pres">
      <dgm:prSet presAssocID="{D5769CD3-2D8C-43CB-B9D0-E1BBADF3DE4F}" presName="compNode" presStyleCnt="0"/>
      <dgm:spPr/>
    </dgm:pt>
    <dgm:pt modelId="{95E9B5D1-FD40-4779-85FA-CFBE142C63B4}" type="pres">
      <dgm:prSet presAssocID="{D5769CD3-2D8C-43CB-B9D0-E1BBADF3DE4F}" presName="bgRect" presStyleLbl="bgShp" presStyleIdx="0" presStyleCnt="5"/>
      <dgm:spPr/>
    </dgm:pt>
    <dgm:pt modelId="{1BF59846-373B-4A7C-ACD6-C7B139967992}" type="pres">
      <dgm:prSet presAssocID="{D5769CD3-2D8C-43CB-B9D0-E1BBADF3DE4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00DF4F7D-470A-491E-AFE1-7049C7928DBE}" type="pres">
      <dgm:prSet presAssocID="{D5769CD3-2D8C-43CB-B9D0-E1BBADF3DE4F}" presName="spaceRect" presStyleCnt="0"/>
      <dgm:spPr/>
    </dgm:pt>
    <dgm:pt modelId="{2D4732F0-5C2C-4114-B2B3-84061FC5CBF3}" type="pres">
      <dgm:prSet presAssocID="{D5769CD3-2D8C-43CB-B9D0-E1BBADF3DE4F}" presName="parTx" presStyleLbl="revTx" presStyleIdx="0" presStyleCnt="5">
        <dgm:presLayoutVars>
          <dgm:chMax val="0"/>
          <dgm:chPref val="0"/>
        </dgm:presLayoutVars>
      </dgm:prSet>
      <dgm:spPr/>
    </dgm:pt>
    <dgm:pt modelId="{8DA78775-5F65-43FF-97F2-7E400D688EC8}" type="pres">
      <dgm:prSet presAssocID="{0D89ACD1-46C3-4FA7-8E44-1AAF56CC85F3}" presName="sibTrans" presStyleCnt="0"/>
      <dgm:spPr/>
    </dgm:pt>
    <dgm:pt modelId="{A2628971-3E7A-4CE4-86A5-BD0168F77063}" type="pres">
      <dgm:prSet presAssocID="{EC075754-5040-4066-BFE4-1BBEF453B181}" presName="compNode" presStyleCnt="0"/>
      <dgm:spPr/>
    </dgm:pt>
    <dgm:pt modelId="{60710EA0-5866-4D91-914A-B2566CA47B4D}" type="pres">
      <dgm:prSet presAssocID="{EC075754-5040-4066-BFE4-1BBEF453B181}" presName="bgRect" presStyleLbl="bgShp" presStyleIdx="1" presStyleCnt="5"/>
      <dgm:spPr/>
    </dgm:pt>
    <dgm:pt modelId="{1EDA5094-CF1C-4284-A809-ACAE5A52D7F5}" type="pres">
      <dgm:prSet presAssocID="{EC075754-5040-4066-BFE4-1BBEF453B181}" presName="iconRect" presStyleLbl="nod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ACEBBD32-BA86-48F5-BC14-DD9C7D35BD91}" type="pres">
      <dgm:prSet presAssocID="{EC075754-5040-4066-BFE4-1BBEF453B181}" presName="spaceRect" presStyleCnt="0"/>
      <dgm:spPr/>
    </dgm:pt>
    <dgm:pt modelId="{13B79D95-F04A-4A51-B191-11B2DB496602}" type="pres">
      <dgm:prSet presAssocID="{EC075754-5040-4066-BFE4-1BBEF453B181}" presName="parTx" presStyleLbl="revTx" presStyleIdx="1" presStyleCnt="5">
        <dgm:presLayoutVars>
          <dgm:chMax val="0"/>
          <dgm:chPref val="0"/>
        </dgm:presLayoutVars>
      </dgm:prSet>
      <dgm:spPr/>
    </dgm:pt>
    <dgm:pt modelId="{C412C746-63F9-4111-9ECC-B2B7D0275194}" type="pres">
      <dgm:prSet presAssocID="{C7F733F7-BF40-41D0-826A-13A6301C80C9}" presName="sibTrans" presStyleCnt="0"/>
      <dgm:spPr/>
    </dgm:pt>
    <dgm:pt modelId="{BB6BEF1F-A184-4C2C-AD0A-1677DBC1DEB3}" type="pres">
      <dgm:prSet presAssocID="{9CE771B6-050D-464E-A0F1-6823E166691A}" presName="compNode" presStyleCnt="0"/>
      <dgm:spPr/>
    </dgm:pt>
    <dgm:pt modelId="{9C9DAA6A-7024-4408-8294-6F2FA14D770E}" type="pres">
      <dgm:prSet presAssocID="{9CE771B6-050D-464E-A0F1-6823E166691A}" presName="bgRect" presStyleLbl="bgShp" presStyleIdx="2" presStyleCnt="5"/>
      <dgm:spPr/>
    </dgm:pt>
    <dgm:pt modelId="{BB60480F-64B4-435B-B264-A970377F21B3}" type="pres">
      <dgm:prSet presAssocID="{9CE771B6-050D-464E-A0F1-6823E166691A}" presName="iconRect" presStyleLbl="nod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214378BD-ED4C-42FA-B6F4-4FA568B96155}" type="pres">
      <dgm:prSet presAssocID="{9CE771B6-050D-464E-A0F1-6823E166691A}" presName="spaceRect" presStyleCnt="0"/>
      <dgm:spPr/>
    </dgm:pt>
    <dgm:pt modelId="{5A9F4752-4204-4FEA-9187-6D1ADBA56A7A}" type="pres">
      <dgm:prSet presAssocID="{9CE771B6-050D-464E-A0F1-6823E166691A}" presName="parTx" presStyleLbl="revTx" presStyleIdx="2" presStyleCnt="5" custFlipHor="1" custScaleX="106359">
        <dgm:presLayoutVars>
          <dgm:chMax val="0"/>
          <dgm:chPref val="0"/>
        </dgm:presLayoutVars>
      </dgm:prSet>
      <dgm:spPr/>
    </dgm:pt>
    <dgm:pt modelId="{78992109-B6DA-4FFA-946F-A99E32128E68}" type="pres">
      <dgm:prSet presAssocID="{10FAAAEE-2A98-461C-A61E-0BD365B10167}" presName="sibTrans" presStyleCnt="0"/>
      <dgm:spPr/>
    </dgm:pt>
    <dgm:pt modelId="{2C220C75-34CD-45BD-9B85-8B276871F671}" type="pres">
      <dgm:prSet presAssocID="{8A6581AE-7DE6-48D5-947B-6043415EF52A}" presName="compNode" presStyleCnt="0"/>
      <dgm:spPr/>
    </dgm:pt>
    <dgm:pt modelId="{0DF3CA0A-5BBF-41E3-A2A0-14A53B5B0BD0}" type="pres">
      <dgm:prSet presAssocID="{8A6581AE-7DE6-48D5-947B-6043415EF52A}" presName="bgRect" presStyleLbl="bgShp" presStyleIdx="3" presStyleCnt="5"/>
      <dgm:spPr/>
    </dgm:pt>
    <dgm:pt modelId="{3B311D6B-9934-4B0F-87EE-0C5C816FE9B2}" type="pres">
      <dgm:prSet presAssocID="{8A6581AE-7DE6-48D5-947B-6043415EF52A}" presName="iconRect" presStyleLbl="nod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99235D89-6480-460E-BFEB-0338843C9D1E}" type="pres">
      <dgm:prSet presAssocID="{8A6581AE-7DE6-48D5-947B-6043415EF52A}" presName="spaceRect" presStyleCnt="0"/>
      <dgm:spPr/>
    </dgm:pt>
    <dgm:pt modelId="{289672FF-5510-4024-9AFF-8F201B68F07C}" type="pres">
      <dgm:prSet presAssocID="{8A6581AE-7DE6-48D5-947B-6043415EF52A}" presName="parTx" presStyleLbl="revTx" presStyleIdx="3" presStyleCnt="5">
        <dgm:presLayoutVars>
          <dgm:chMax val="0"/>
          <dgm:chPref val="0"/>
        </dgm:presLayoutVars>
      </dgm:prSet>
      <dgm:spPr/>
    </dgm:pt>
    <dgm:pt modelId="{D416A3EF-9788-4A84-9658-23437D40C3BF}" type="pres">
      <dgm:prSet presAssocID="{A6B6643A-F5E6-4474-823D-A859F1FD3E5D}" presName="sibTrans" presStyleCnt="0"/>
      <dgm:spPr/>
    </dgm:pt>
    <dgm:pt modelId="{866D586E-DE6F-4C3C-A214-58815692C19D}" type="pres">
      <dgm:prSet presAssocID="{EC55E7C4-9F15-4630-B572-717411013138}" presName="compNode" presStyleCnt="0"/>
      <dgm:spPr/>
    </dgm:pt>
    <dgm:pt modelId="{4C2E472E-ED7A-46D3-AE8A-BF7E875263A5}" type="pres">
      <dgm:prSet presAssocID="{EC55E7C4-9F15-4630-B572-717411013138}" presName="bgRect" presStyleLbl="bgShp" presStyleIdx="4" presStyleCnt="5"/>
      <dgm:spPr/>
    </dgm:pt>
    <dgm:pt modelId="{CDC0BD4C-2839-484F-8547-C734CCBE987E}" type="pres">
      <dgm:prSet presAssocID="{EC55E7C4-9F15-4630-B572-717411013138}" presName="iconRect" presStyleLbl="nod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1D234C35-F02B-4B52-959D-D6EB9904B6A3}" type="pres">
      <dgm:prSet presAssocID="{EC55E7C4-9F15-4630-B572-717411013138}" presName="spaceRect" presStyleCnt="0"/>
      <dgm:spPr/>
    </dgm:pt>
    <dgm:pt modelId="{E4184CBC-CD50-4BA3-A489-B6A93A2EEA8C}" type="pres">
      <dgm:prSet presAssocID="{EC55E7C4-9F15-4630-B572-71741101313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CFF3E0D-A217-C049-B894-EF393505D503}" type="presOf" srcId="{D5769CD3-2D8C-43CB-B9D0-E1BBADF3DE4F}" destId="{2D4732F0-5C2C-4114-B2B3-84061FC5CBF3}" srcOrd="0" destOrd="0" presId="urn:microsoft.com/office/officeart/2018/2/layout/IconVerticalSolidList"/>
    <dgm:cxn modelId="{6DCFC20F-7E7F-2643-94DB-298D2E9CC07C}" type="presOf" srcId="{8A6581AE-7DE6-48D5-947B-6043415EF52A}" destId="{289672FF-5510-4024-9AFF-8F201B68F07C}" srcOrd="0" destOrd="0" presId="urn:microsoft.com/office/officeart/2018/2/layout/IconVerticalSolidList"/>
    <dgm:cxn modelId="{5435D416-B4A3-46E8-A9B7-83137A686DB4}" srcId="{1A089FEF-D5F4-4433-97D7-14249CFBE437}" destId="{EC075754-5040-4066-BFE4-1BBEF453B181}" srcOrd="1" destOrd="0" parTransId="{61407A1A-4180-4636-8CDF-3143CFAFBE89}" sibTransId="{C7F733F7-BF40-41D0-826A-13A6301C80C9}"/>
    <dgm:cxn modelId="{7C3A8F47-C072-134F-877D-EDD86A89B1A9}" type="presOf" srcId="{EC075754-5040-4066-BFE4-1BBEF453B181}" destId="{13B79D95-F04A-4A51-B191-11B2DB496602}" srcOrd="0" destOrd="0" presId="urn:microsoft.com/office/officeart/2018/2/layout/IconVerticalSolidList"/>
    <dgm:cxn modelId="{DBC01A4E-2B1B-C946-A820-BB5E1910FB54}" type="presOf" srcId="{9CE771B6-050D-464E-A0F1-6823E166691A}" destId="{5A9F4752-4204-4FEA-9187-6D1ADBA56A7A}" srcOrd="0" destOrd="0" presId="urn:microsoft.com/office/officeart/2018/2/layout/IconVerticalSolidList"/>
    <dgm:cxn modelId="{60864866-DCA0-427D-8F6C-80FB9676201E}" srcId="{1A089FEF-D5F4-4433-97D7-14249CFBE437}" destId="{EC55E7C4-9F15-4630-B572-717411013138}" srcOrd="4" destOrd="0" parTransId="{0426DA5D-D34E-4147-A874-CA6ECFD06803}" sibTransId="{8484F278-7A8B-457D-BE8E-A91D79BA8397}"/>
    <dgm:cxn modelId="{03D97A96-A38F-46EE-B3C2-EE9E52227769}" srcId="{1A089FEF-D5F4-4433-97D7-14249CFBE437}" destId="{D5769CD3-2D8C-43CB-B9D0-E1BBADF3DE4F}" srcOrd="0" destOrd="0" parTransId="{8D432C1B-C926-4354-9FBA-CB3A4B0EC1DE}" sibTransId="{0D89ACD1-46C3-4FA7-8E44-1AAF56CC85F3}"/>
    <dgm:cxn modelId="{0367F1A5-971A-4FCF-AB11-1C6366D5BF34}" srcId="{1A089FEF-D5F4-4433-97D7-14249CFBE437}" destId="{9CE771B6-050D-464E-A0F1-6823E166691A}" srcOrd="2" destOrd="0" parTransId="{6B24CAF8-D3BF-43F4-986D-32DCDED29936}" sibTransId="{10FAAAEE-2A98-461C-A61E-0BD365B10167}"/>
    <dgm:cxn modelId="{B0A382C4-C167-454D-838C-AB44063CE5D2}" type="presOf" srcId="{EC55E7C4-9F15-4630-B572-717411013138}" destId="{E4184CBC-CD50-4BA3-A489-B6A93A2EEA8C}" srcOrd="0" destOrd="0" presId="urn:microsoft.com/office/officeart/2018/2/layout/IconVerticalSolidList"/>
    <dgm:cxn modelId="{C935AEC4-DB27-410B-B329-685F3B3D8091}" srcId="{1A089FEF-D5F4-4433-97D7-14249CFBE437}" destId="{8A6581AE-7DE6-48D5-947B-6043415EF52A}" srcOrd="3" destOrd="0" parTransId="{B764E5D3-5906-4734-8404-61AFCF8C6BAF}" sibTransId="{A6B6643A-F5E6-4474-823D-A859F1FD3E5D}"/>
    <dgm:cxn modelId="{108B89EF-2745-4BE2-AB36-1E333A9959F2}" type="presOf" srcId="{1A089FEF-D5F4-4433-97D7-14249CFBE437}" destId="{6FADE362-3272-44AA-A0EB-53C0288FB316}" srcOrd="0" destOrd="0" presId="urn:microsoft.com/office/officeart/2018/2/layout/IconVerticalSolidList"/>
    <dgm:cxn modelId="{296795E6-8749-9E43-8998-3D9526870131}" type="presParOf" srcId="{6FADE362-3272-44AA-A0EB-53C0288FB316}" destId="{76A2BB1D-F306-40F7-BA83-9F467802DE10}" srcOrd="0" destOrd="0" presId="urn:microsoft.com/office/officeart/2018/2/layout/IconVerticalSolidList"/>
    <dgm:cxn modelId="{72FF827B-F9D5-8E4E-A3EC-8F049903CEDD}" type="presParOf" srcId="{76A2BB1D-F306-40F7-BA83-9F467802DE10}" destId="{95E9B5D1-FD40-4779-85FA-CFBE142C63B4}" srcOrd="0" destOrd="0" presId="urn:microsoft.com/office/officeart/2018/2/layout/IconVerticalSolidList"/>
    <dgm:cxn modelId="{78E9F4FF-6102-1E43-97DF-CA14E0FE5A33}" type="presParOf" srcId="{76A2BB1D-F306-40F7-BA83-9F467802DE10}" destId="{1BF59846-373B-4A7C-ACD6-C7B139967992}" srcOrd="1" destOrd="0" presId="urn:microsoft.com/office/officeart/2018/2/layout/IconVerticalSolidList"/>
    <dgm:cxn modelId="{A7865539-F0D6-8043-8FED-DC75F250DFFF}" type="presParOf" srcId="{76A2BB1D-F306-40F7-BA83-9F467802DE10}" destId="{00DF4F7D-470A-491E-AFE1-7049C7928DBE}" srcOrd="2" destOrd="0" presId="urn:microsoft.com/office/officeart/2018/2/layout/IconVerticalSolidList"/>
    <dgm:cxn modelId="{C9B0C569-BD47-0847-8452-678FB3E515B0}" type="presParOf" srcId="{76A2BB1D-F306-40F7-BA83-9F467802DE10}" destId="{2D4732F0-5C2C-4114-B2B3-84061FC5CBF3}" srcOrd="3" destOrd="0" presId="urn:microsoft.com/office/officeart/2018/2/layout/IconVerticalSolidList"/>
    <dgm:cxn modelId="{46028E5D-DAE1-CC47-8DF5-DACE146381A0}" type="presParOf" srcId="{6FADE362-3272-44AA-A0EB-53C0288FB316}" destId="{8DA78775-5F65-43FF-97F2-7E400D688EC8}" srcOrd="1" destOrd="0" presId="urn:microsoft.com/office/officeart/2018/2/layout/IconVerticalSolidList"/>
    <dgm:cxn modelId="{6B78C4FA-2FBE-FA4F-A006-E579C6D99A74}" type="presParOf" srcId="{6FADE362-3272-44AA-A0EB-53C0288FB316}" destId="{A2628971-3E7A-4CE4-86A5-BD0168F77063}" srcOrd="2" destOrd="0" presId="urn:microsoft.com/office/officeart/2018/2/layout/IconVerticalSolidList"/>
    <dgm:cxn modelId="{0448E742-FA0E-8A4E-BB42-DD178A3386B3}" type="presParOf" srcId="{A2628971-3E7A-4CE4-86A5-BD0168F77063}" destId="{60710EA0-5866-4D91-914A-B2566CA47B4D}" srcOrd="0" destOrd="0" presId="urn:microsoft.com/office/officeart/2018/2/layout/IconVerticalSolidList"/>
    <dgm:cxn modelId="{0E8A94C8-9F85-9341-B112-04FD39DF776E}" type="presParOf" srcId="{A2628971-3E7A-4CE4-86A5-BD0168F77063}" destId="{1EDA5094-CF1C-4284-A809-ACAE5A52D7F5}" srcOrd="1" destOrd="0" presId="urn:microsoft.com/office/officeart/2018/2/layout/IconVerticalSolidList"/>
    <dgm:cxn modelId="{A35E36BE-70AA-4545-98E5-E0E8EE3E1DDA}" type="presParOf" srcId="{A2628971-3E7A-4CE4-86A5-BD0168F77063}" destId="{ACEBBD32-BA86-48F5-BC14-DD9C7D35BD91}" srcOrd="2" destOrd="0" presId="urn:microsoft.com/office/officeart/2018/2/layout/IconVerticalSolidList"/>
    <dgm:cxn modelId="{5DA44692-48FA-E34C-94B6-396D1B119D4B}" type="presParOf" srcId="{A2628971-3E7A-4CE4-86A5-BD0168F77063}" destId="{13B79D95-F04A-4A51-B191-11B2DB496602}" srcOrd="3" destOrd="0" presId="urn:microsoft.com/office/officeart/2018/2/layout/IconVerticalSolidList"/>
    <dgm:cxn modelId="{71177BD2-D367-1E47-841D-F9B5F74509CB}" type="presParOf" srcId="{6FADE362-3272-44AA-A0EB-53C0288FB316}" destId="{C412C746-63F9-4111-9ECC-B2B7D0275194}" srcOrd="3" destOrd="0" presId="urn:microsoft.com/office/officeart/2018/2/layout/IconVerticalSolidList"/>
    <dgm:cxn modelId="{2875CA27-24CA-394B-A805-6E84AEDDAF83}" type="presParOf" srcId="{6FADE362-3272-44AA-A0EB-53C0288FB316}" destId="{BB6BEF1F-A184-4C2C-AD0A-1677DBC1DEB3}" srcOrd="4" destOrd="0" presId="urn:microsoft.com/office/officeart/2018/2/layout/IconVerticalSolidList"/>
    <dgm:cxn modelId="{7BB60C1D-595F-5442-8E8A-6270D629ED4D}" type="presParOf" srcId="{BB6BEF1F-A184-4C2C-AD0A-1677DBC1DEB3}" destId="{9C9DAA6A-7024-4408-8294-6F2FA14D770E}" srcOrd="0" destOrd="0" presId="urn:microsoft.com/office/officeart/2018/2/layout/IconVerticalSolidList"/>
    <dgm:cxn modelId="{CC48F1EB-9CEA-9843-A8CE-04D30032FE00}" type="presParOf" srcId="{BB6BEF1F-A184-4C2C-AD0A-1677DBC1DEB3}" destId="{BB60480F-64B4-435B-B264-A970377F21B3}" srcOrd="1" destOrd="0" presId="urn:microsoft.com/office/officeart/2018/2/layout/IconVerticalSolidList"/>
    <dgm:cxn modelId="{33A85D3E-F4E4-A34E-87E1-70CCB2D9F8E2}" type="presParOf" srcId="{BB6BEF1F-A184-4C2C-AD0A-1677DBC1DEB3}" destId="{214378BD-ED4C-42FA-B6F4-4FA568B96155}" srcOrd="2" destOrd="0" presId="urn:microsoft.com/office/officeart/2018/2/layout/IconVerticalSolidList"/>
    <dgm:cxn modelId="{3B855602-82D2-F647-9EDC-AD4DA265685B}" type="presParOf" srcId="{BB6BEF1F-A184-4C2C-AD0A-1677DBC1DEB3}" destId="{5A9F4752-4204-4FEA-9187-6D1ADBA56A7A}" srcOrd="3" destOrd="0" presId="urn:microsoft.com/office/officeart/2018/2/layout/IconVerticalSolidList"/>
    <dgm:cxn modelId="{8282E597-A1E8-4D43-81F3-452F971E0F25}" type="presParOf" srcId="{6FADE362-3272-44AA-A0EB-53C0288FB316}" destId="{78992109-B6DA-4FFA-946F-A99E32128E68}" srcOrd="5" destOrd="0" presId="urn:microsoft.com/office/officeart/2018/2/layout/IconVerticalSolidList"/>
    <dgm:cxn modelId="{5E1E5B84-74CF-8447-88FE-7F7C555C84F3}" type="presParOf" srcId="{6FADE362-3272-44AA-A0EB-53C0288FB316}" destId="{2C220C75-34CD-45BD-9B85-8B276871F671}" srcOrd="6" destOrd="0" presId="urn:microsoft.com/office/officeart/2018/2/layout/IconVerticalSolidList"/>
    <dgm:cxn modelId="{52ABBD13-5F8F-4E4E-A802-8A98891414C9}" type="presParOf" srcId="{2C220C75-34CD-45BD-9B85-8B276871F671}" destId="{0DF3CA0A-5BBF-41E3-A2A0-14A53B5B0BD0}" srcOrd="0" destOrd="0" presId="urn:microsoft.com/office/officeart/2018/2/layout/IconVerticalSolidList"/>
    <dgm:cxn modelId="{DDDE2765-E35F-314B-B93D-79A461807537}" type="presParOf" srcId="{2C220C75-34CD-45BD-9B85-8B276871F671}" destId="{3B311D6B-9934-4B0F-87EE-0C5C816FE9B2}" srcOrd="1" destOrd="0" presId="urn:microsoft.com/office/officeart/2018/2/layout/IconVerticalSolidList"/>
    <dgm:cxn modelId="{084CD7F2-971F-6545-8331-4BEC62662481}" type="presParOf" srcId="{2C220C75-34CD-45BD-9B85-8B276871F671}" destId="{99235D89-6480-460E-BFEB-0338843C9D1E}" srcOrd="2" destOrd="0" presId="urn:microsoft.com/office/officeart/2018/2/layout/IconVerticalSolidList"/>
    <dgm:cxn modelId="{5D329F55-B9E2-C04A-8784-4F73EF7F6AF5}" type="presParOf" srcId="{2C220C75-34CD-45BD-9B85-8B276871F671}" destId="{289672FF-5510-4024-9AFF-8F201B68F07C}" srcOrd="3" destOrd="0" presId="urn:microsoft.com/office/officeart/2018/2/layout/IconVerticalSolidList"/>
    <dgm:cxn modelId="{36DF21BC-3A6D-4C44-B5CB-E5BDEAA4B34B}" type="presParOf" srcId="{6FADE362-3272-44AA-A0EB-53C0288FB316}" destId="{D416A3EF-9788-4A84-9658-23437D40C3BF}" srcOrd="7" destOrd="0" presId="urn:microsoft.com/office/officeart/2018/2/layout/IconVerticalSolidList"/>
    <dgm:cxn modelId="{58087679-5A1C-214C-A311-FE312AA546F1}" type="presParOf" srcId="{6FADE362-3272-44AA-A0EB-53C0288FB316}" destId="{866D586E-DE6F-4C3C-A214-58815692C19D}" srcOrd="8" destOrd="0" presId="urn:microsoft.com/office/officeart/2018/2/layout/IconVerticalSolidList"/>
    <dgm:cxn modelId="{4924A2B9-E349-F942-9E43-789E3E468D6D}" type="presParOf" srcId="{866D586E-DE6F-4C3C-A214-58815692C19D}" destId="{4C2E472E-ED7A-46D3-AE8A-BF7E875263A5}" srcOrd="0" destOrd="0" presId="urn:microsoft.com/office/officeart/2018/2/layout/IconVerticalSolidList"/>
    <dgm:cxn modelId="{93715114-E4E6-C14D-AC27-5DECF83F29B6}" type="presParOf" srcId="{866D586E-DE6F-4C3C-A214-58815692C19D}" destId="{CDC0BD4C-2839-484F-8547-C734CCBE987E}" srcOrd="1" destOrd="0" presId="urn:microsoft.com/office/officeart/2018/2/layout/IconVerticalSolidList"/>
    <dgm:cxn modelId="{FA86333C-75AA-1448-B720-003BDE9B762C}" type="presParOf" srcId="{866D586E-DE6F-4C3C-A214-58815692C19D}" destId="{1D234C35-F02B-4B52-959D-D6EB9904B6A3}" srcOrd="2" destOrd="0" presId="urn:microsoft.com/office/officeart/2018/2/layout/IconVerticalSolidList"/>
    <dgm:cxn modelId="{46A6E0C5-5A8A-7545-AA4B-07DFA275F5D1}" type="presParOf" srcId="{866D586E-DE6F-4C3C-A214-58815692C19D}" destId="{E4184CBC-CD50-4BA3-A489-B6A93A2EEA8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9B5D1-FD40-4779-85FA-CFBE142C63B4}">
      <dsp:nvSpPr>
        <dsp:cNvPr id="0" name=""/>
        <dsp:cNvSpPr/>
      </dsp:nvSpPr>
      <dsp:spPr>
        <a:xfrm>
          <a:off x="-64504" y="8175"/>
          <a:ext cx="4800600" cy="604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59846-373B-4A7C-ACD6-C7B139967992}">
      <dsp:nvSpPr>
        <dsp:cNvPr id="0" name=""/>
        <dsp:cNvSpPr/>
      </dsp:nvSpPr>
      <dsp:spPr>
        <a:xfrm>
          <a:off x="118496" y="144292"/>
          <a:ext cx="332729" cy="3327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732F0-5C2C-4114-B2B3-84061FC5CBF3}">
      <dsp:nvSpPr>
        <dsp:cNvPr id="0" name=""/>
        <dsp:cNvSpPr/>
      </dsp:nvSpPr>
      <dsp:spPr>
        <a:xfrm>
          <a:off x="634227" y="8175"/>
          <a:ext cx="4100501" cy="60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25" tIns="64025" rIns="64025" bIns="6402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Goal 1. Advance Arctic Infrastructure</a:t>
          </a:r>
        </a:p>
      </dsp:txBody>
      <dsp:txXfrm>
        <a:off x="634227" y="8175"/>
        <a:ext cx="4100501" cy="604962"/>
      </dsp:txXfrm>
    </dsp:sp>
    <dsp:sp modelId="{60710EA0-5866-4D91-914A-B2566CA47B4D}">
      <dsp:nvSpPr>
        <dsp:cNvPr id="0" name=""/>
        <dsp:cNvSpPr/>
      </dsp:nvSpPr>
      <dsp:spPr>
        <a:xfrm>
          <a:off x="-64504" y="764378"/>
          <a:ext cx="4800600" cy="604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A5094-CF1C-4284-A809-ACAE5A52D7F5}">
      <dsp:nvSpPr>
        <dsp:cNvPr id="0" name=""/>
        <dsp:cNvSpPr/>
      </dsp:nvSpPr>
      <dsp:spPr>
        <a:xfrm>
          <a:off x="118496" y="900495"/>
          <a:ext cx="332729" cy="33272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B79D95-F04A-4A51-B191-11B2DB496602}">
      <dsp:nvSpPr>
        <dsp:cNvPr id="0" name=""/>
        <dsp:cNvSpPr/>
      </dsp:nvSpPr>
      <dsp:spPr>
        <a:xfrm>
          <a:off x="634227" y="764378"/>
          <a:ext cx="4100501" cy="60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25" tIns="64025" rIns="64025" bIns="6402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Goal 2. Assess Arctic Natural Resources</a:t>
          </a:r>
        </a:p>
      </dsp:txBody>
      <dsp:txXfrm>
        <a:off x="634227" y="764378"/>
        <a:ext cx="4100501" cy="604962"/>
      </dsp:txXfrm>
    </dsp:sp>
    <dsp:sp modelId="{9C9DAA6A-7024-4408-8294-6F2FA14D770E}">
      <dsp:nvSpPr>
        <dsp:cNvPr id="0" name=""/>
        <dsp:cNvSpPr/>
      </dsp:nvSpPr>
      <dsp:spPr>
        <a:xfrm>
          <a:off x="-64504" y="1520581"/>
          <a:ext cx="4800600" cy="604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0480F-64B4-435B-B264-A970377F21B3}">
      <dsp:nvSpPr>
        <dsp:cNvPr id="0" name=""/>
        <dsp:cNvSpPr/>
      </dsp:nvSpPr>
      <dsp:spPr>
        <a:xfrm>
          <a:off x="118496" y="1656698"/>
          <a:ext cx="332729" cy="3327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F4752-4204-4FEA-9187-6D1ADBA56A7A}">
      <dsp:nvSpPr>
        <dsp:cNvPr id="0" name=""/>
        <dsp:cNvSpPr/>
      </dsp:nvSpPr>
      <dsp:spPr>
        <a:xfrm flipH="1">
          <a:off x="503851" y="1520581"/>
          <a:ext cx="4361252" cy="60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25" tIns="64025" rIns="64025" bIns="6402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Goal 3. Observe, Understand and Forecast Arctic Environmental Change</a:t>
          </a:r>
        </a:p>
      </dsp:txBody>
      <dsp:txXfrm>
        <a:off x="503851" y="1520581"/>
        <a:ext cx="4361252" cy="604962"/>
      </dsp:txXfrm>
    </dsp:sp>
    <dsp:sp modelId="{0DF3CA0A-5BBF-41E3-A2A0-14A53B5B0BD0}">
      <dsp:nvSpPr>
        <dsp:cNvPr id="0" name=""/>
        <dsp:cNvSpPr/>
      </dsp:nvSpPr>
      <dsp:spPr>
        <a:xfrm>
          <a:off x="-64504" y="2276784"/>
          <a:ext cx="4800600" cy="604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11D6B-9934-4B0F-87EE-0C5C816FE9B2}">
      <dsp:nvSpPr>
        <dsp:cNvPr id="0" name=""/>
        <dsp:cNvSpPr/>
      </dsp:nvSpPr>
      <dsp:spPr>
        <a:xfrm>
          <a:off x="118496" y="2412901"/>
          <a:ext cx="332729" cy="332729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672FF-5510-4024-9AFF-8F201B68F07C}">
      <dsp:nvSpPr>
        <dsp:cNvPr id="0" name=""/>
        <dsp:cNvSpPr/>
      </dsp:nvSpPr>
      <dsp:spPr>
        <a:xfrm>
          <a:off x="634227" y="2276784"/>
          <a:ext cx="4100501" cy="60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25" tIns="64025" rIns="64025" bIns="6402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Goal 4. Improve Community Health and Well-Being</a:t>
          </a:r>
        </a:p>
      </dsp:txBody>
      <dsp:txXfrm>
        <a:off x="634227" y="2276784"/>
        <a:ext cx="4100501" cy="604962"/>
      </dsp:txXfrm>
    </dsp:sp>
    <dsp:sp modelId="{4C2E472E-ED7A-46D3-AE8A-BF7E875263A5}">
      <dsp:nvSpPr>
        <dsp:cNvPr id="0" name=""/>
        <dsp:cNvSpPr/>
      </dsp:nvSpPr>
      <dsp:spPr>
        <a:xfrm>
          <a:off x="-64504" y="3032987"/>
          <a:ext cx="4800600" cy="60496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0BD4C-2839-484F-8547-C734CCBE987E}">
      <dsp:nvSpPr>
        <dsp:cNvPr id="0" name=""/>
        <dsp:cNvSpPr/>
      </dsp:nvSpPr>
      <dsp:spPr>
        <a:xfrm>
          <a:off x="118496" y="3169104"/>
          <a:ext cx="332729" cy="3327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84CBC-CD50-4BA3-A489-B6A93A2EEA8C}">
      <dsp:nvSpPr>
        <dsp:cNvPr id="0" name=""/>
        <dsp:cNvSpPr/>
      </dsp:nvSpPr>
      <dsp:spPr>
        <a:xfrm>
          <a:off x="634227" y="3032987"/>
          <a:ext cx="4100501" cy="60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25" tIns="64025" rIns="64025" bIns="6402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</a:rPr>
            <a:t>Goal 5. Enhance International Scientific Cooperation in the Arctic</a:t>
          </a:r>
        </a:p>
      </dsp:txBody>
      <dsp:txXfrm>
        <a:off x="634227" y="3032987"/>
        <a:ext cx="4100501" cy="604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18A16-9A30-8847-8095-834950EA96D0}" type="datetimeFigureOut">
              <a:rPr lang="en-US" smtClean="0"/>
              <a:t>6/1/21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DD8BF-6D5F-4945-8257-3315AEF21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4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701039" y="4473892"/>
            <a:ext cx="5608319" cy="366045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key tasks of the USARC, as a federal agency.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FYI, the area within the red circle/shape is the Arctic region, as defined in US law (Arctic Research and Policy Act of 1984, as amended)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6433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62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46937-A7E2-674A-8919-63C9BA7EB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608012"/>
            <a:ext cx="10090786" cy="2398078"/>
          </a:xfrm>
        </p:spPr>
        <p:txBody>
          <a:bodyPr/>
          <a:lstStyle/>
          <a:p>
            <a:r>
              <a:rPr lang="en-US" dirty="0"/>
              <a:t>Arctic Science and Research needs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BB287-9587-2A4E-A611-C13F9D6FC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2847658"/>
            <a:ext cx="8791575" cy="1655762"/>
          </a:xfrm>
        </p:spPr>
        <p:txBody>
          <a:bodyPr>
            <a:noAutofit/>
          </a:bodyPr>
          <a:lstStyle/>
          <a:p>
            <a:r>
              <a:rPr lang="en-US" sz="3200" dirty="0"/>
              <a:t>USARC-ADAC Synergies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A99BA0-2282-1B4B-B1DF-4EC20F9E62B1}"/>
              </a:ext>
            </a:extLst>
          </p:cNvPr>
          <p:cNvSpPr txBox="1"/>
          <p:nvPr/>
        </p:nvSpPr>
        <p:spPr>
          <a:xfrm>
            <a:off x="1876424" y="5135473"/>
            <a:ext cx="3586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David M. Kennedy</a:t>
            </a:r>
          </a:p>
          <a:p>
            <a:r>
              <a:rPr lang="en-US" dirty="0"/>
              <a:t>Chair, US Arctic Research Commission</a:t>
            </a:r>
          </a:p>
          <a:p>
            <a:r>
              <a:rPr lang="en-US" dirty="0"/>
              <a:t>2 June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43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hape 151"/>
          <p:cNvPicPr preferRelativeResize="0"/>
          <p:nvPr/>
        </p:nvPicPr>
        <p:blipFill rotWithShape="1"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11742"/>
          <a:stretch/>
        </p:blipFill>
        <p:spPr>
          <a:xfrm>
            <a:off x="20" y="-51550"/>
            <a:ext cx="12191980" cy="6858000"/>
          </a:xfrm>
          <a:prstGeom prst="rect">
            <a:avLst/>
          </a:prstGeom>
          <a:noFill/>
        </p:spPr>
      </p:pic>
      <p:sp>
        <p:nvSpPr>
          <p:cNvPr id="149" name="Shape 149"/>
          <p:cNvSpPr/>
          <p:nvPr/>
        </p:nvSpPr>
        <p:spPr>
          <a:xfrm>
            <a:off x="457199" y="-234921"/>
            <a:ext cx="7685037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ct val="25000"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Calibri"/>
              </a:rPr>
              <a:t>US Arctic Research Commission:</a:t>
            </a:r>
          </a:p>
        </p:txBody>
      </p:sp>
      <p:sp>
        <p:nvSpPr>
          <p:cNvPr id="150" name="Shape 150"/>
          <p:cNvSpPr/>
          <p:nvPr/>
        </p:nvSpPr>
        <p:spPr>
          <a:xfrm>
            <a:off x="457199" y="1010632"/>
            <a:ext cx="6915150" cy="2767676"/>
          </a:xfrm>
          <a:prstGeom prst="rect">
            <a:avLst/>
          </a:prstGeom>
        </p:spPr>
        <p:txBody>
          <a:bodyPr vert="horz" lIns="91440" tIns="45720" rIns="91440" bIns="45720" rtlCol="0" anchorCtr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SzPct val="25000"/>
            </a:pPr>
            <a:r>
              <a:rPr lang="en-US" sz="2800" dirty="0">
                <a:solidFill>
                  <a:schemeClr val="bg1"/>
                </a:solidFill>
                <a:sym typeface="Calibri"/>
              </a:rPr>
              <a:t>• Develops national Arctic research policy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SzPct val="25000"/>
            </a:pPr>
            <a:r>
              <a:rPr lang="en-US" sz="2800" dirty="0">
                <a:solidFill>
                  <a:schemeClr val="bg1"/>
                </a:solidFill>
                <a:sym typeface="Calibri"/>
              </a:rPr>
              <a:t>• Facilitates Arctic research coordination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SzPct val="25000"/>
            </a:pPr>
            <a:r>
              <a:rPr lang="en-US" sz="2800" dirty="0">
                <a:solidFill>
                  <a:schemeClr val="bg1"/>
                </a:solidFill>
                <a:sym typeface="Calibri"/>
              </a:rPr>
              <a:t>• Reviews federal Arctic research programs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SzPct val="25000"/>
            </a:pPr>
            <a:r>
              <a:rPr lang="en-US" sz="2800" dirty="0">
                <a:solidFill>
                  <a:schemeClr val="bg1"/>
                </a:solidFill>
                <a:sym typeface="Calibri"/>
              </a:rPr>
              <a:t>• Recommends improvements for data sharing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SzPct val="25000"/>
            </a:pPr>
            <a:r>
              <a:rPr lang="en-US" sz="2800" dirty="0">
                <a:solidFill>
                  <a:schemeClr val="bg1"/>
                </a:solidFill>
                <a:sym typeface="Calibri"/>
              </a:rPr>
              <a:t>• Facilitates cooperation w/Alaska &amp; the international research community</a:t>
            </a:r>
          </a:p>
        </p:txBody>
      </p:sp>
      <p:graphicFrame>
        <p:nvGraphicFramePr>
          <p:cNvPr id="155" name="TextBox 1">
            <a:extLst>
              <a:ext uri="{FF2B5EF4-FFF2-40B4-BE49-F238E27FC236}">
                <a16:creationId xmlns:a16="http://schemas.microsoft.com/office/drawing/2014/main" id="{8998BDCA-D2BF-44BD-A039-867CEB02D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563093"/>
              </p:ext>
            </p:extLst>
          </p:nvPr>
        </p:nvGraphicFramePr>
        <p:xfrm>
          <a:off x="7555231" y="3160324"/>
          <a:ext cx="4800600" cy="364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AB60614-ACD1-234F-8576-D68EA58A9091}"/>
              </a:ext>
            </a:extLst>
          </p:cNvPr>
          <p:cNvSpPr txBox="1"/>
          <p:nvPr/>
        </p:nvSpPr>
        <p:spPr>
          <a:xfrm>
            <a:off x="9056791" y="2790992"/>
            <a:ext cx="1797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PRIORITY GOALS</a:t>
            </a:r>
          </a:p>
        </p:txBody>
      </p:sp>
    </p:spTree>
    <p:extLst>
      <p:ext uri="{BB962C8B-B14F-4D97-AF65-F5344CB8AC3E}">
        <p14:creationId xmlns:p14="http://schemas.microsoft.com/office/powerpoint/2010/main" val="71298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A2215-2411-B347-86F5-6C6B8A09B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SYNERGY 1: Arctic Infrastructure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A3D1F-CCC8-3146-A7F2-B69664392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New technologies focused on sustainability, efficiency and renewables</a:t>
            </a:r>
          </a:p>
          <a:p>
            <a:pPr lvl="1"/>
            <a:r>
              <a:rPr lang="en-US" dirty="0"/>
              <a:t>Remote Unmanned Aircraft System (UAS) Inspection and Response Team Development in the Bering Strait Region</a:t>
            </a:r>
          </a:p>
          <a:p>
            <a:r>
              <a:rPr lang="en-US" dirty="0"/>
              <a:t>Identification and assessment of at-risk assets</a:t>
            </a:r>
          </a:p>
          <a:p>
            <a:pPr lvl="1"/>
            <a:r>
              <a:rPr lang="en-US" dirty="0"/>
              <a:t>Landfill and Sewage lagoons at risk of erosion</a:t>
            </a:r>
          </a:p>
          <a:p>
            <a:pPr lvl="1"/>
            <a:r>
              <a:rPr lang="en-US" dirty="0"/>
              <a:t>Arctic Facilities and Infrastructure Environmental Change Index</a:t>
            </a:r>
          </a:p>
          <a:p>
            <a:r>
              <a:rPr lang="en-US" dirty="0"/>
              <a:t>Adaptive engineering</a:t>
            </a:r>
          </a:p>
          <a:p>
            <a:pPr lvl="1"/>
            <a:r>
              <a:rPr lang="en-US" dirty="0"/>
              <a:t>Updates to Alaska’s Engineering Atlas</a:t>
            </a:r>
          </a:p>
        </p:txBody>
      </p:sp>
    </p:spTree>
    <p:extLst>
      <p:ext uri="{BB962C8B-B14F-4D97-AF65-F5344CB8AC3E}">
        <p14:creationId xmlns:p14="http://schemas.microsoft.com/office/powerpoint/2010/main" val="385362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A2215-2411-B347-86F5-6C6B8A09B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SYNERGY 2: Arctic Regional Resilience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A3D1F-CCC8-3146-A7F2-B69664392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Research into natural or anthropogenic disaster prevention and response</a:t>
            </a:r>
          </a:p>
          <a:p>
            <a:pPr lvl="1"/>
            <a:r>
              <a:rPr lang="en-US" dirty="0"/>
              <a:t>Coastal inundation model</a:t>
            </a:r>
          </a:p>
          <a:p>
            <a:r>
              <a:rPr lang="en-US" dirty="0"/>
              <a:t>The rural infrastructure gap: how to assess and resolve unmet needs</a:t>
            </a:r>
          </a:p>
          <a:p>
            <a:pPr lvl="1"/>
            <a:r>
              <a:rPr lang="en-US" dirty="0"/>
              <a:t>Arctic Facilities and Infrastructure Environmental Change Index</a:t>
            </a:r>
          </a:p>
          <a:p>
            <a:r>
              <a:rPr lang="en-US" dirty="0"/>
              <a:t>Community-based observer networks</a:t>
            </a:r>
          </a:p>
          <a:p>
            <a:r>
              <a:rPr lang="en-US" dirty="0"/>
              <a:t>Oil spill response</a:t>
            </a:r>
          </a:p>
          <a:p>
            <a:pPr lvl="1"/>
            <a:r>
              <a:rPr lang="en-US" dirty="0"/>
              <a:t>ERMA training, local oil spill response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0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8538-AEBE-F441-84F6-0F2D17CB0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SYNERGY 3: Arctic environmental change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AC506-6EAB-9B4E-A386-13D5D4F39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Arctic marine ecosystems</a:t>
            </a:r>
          </a:p>
          <a:p>
            <a:pPr lvl="1"/>
            <a:r>
              <a:rPr lang="en-US" dirty="0"/>
              <a:t>Arctic Ice Condition Index (ARCTICE) </a:t>
            </a:r>
          </a:p>
          <a:p>
            <a:r>
              <a:rPr lang="en-US" dirty="0"/>
              <a:t>Monitoring Arctic change</a:t>
            </a:r>
          </a:p>
          <a:p>
            <a:pPr lvl="1"/>
            <a:r>
              <a:rPr lang="en-US" dirty="0"/>
              <a:t>High resolution Modeling of Arctic Sea Ice and Currents</a:t>
            </a:r>
          </a:p>
        </p:txBody>
      </p:sp>
    </p:spTree>
    <p:extLst>
      <p:ext uri="{BB962C8B-B14F-4D97-AF65-F5344CB8AC3E}">
        <p14:creationId xmlns:p14="http://schemas.microsoft.com/office/powerpoint/2010/main" val="3963892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FFA97-F619-294E-940E-DD8110DB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SYNERGY 4: Arctic Research Data, Models, Tools, and Technology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FD1F2-EBCF-E144-B243-87959D2F6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Vessel tracking data/geofencing and bathymetric surveying</a:t>
            </a:r>
          </a:p>
          <a:p>
            <a:pPr lvl="1"/>
            <a:r>
              <a:rPr lang="en-US" dirty="0"/>
              <a:t>Using Vessel Tracking Data to Prioritize Bathymetric Surveying</a:t>
            </a:r>
          </a:p>
          <a:p>
            <a:r>
              <a:rPr lang="en-US" dirty="0"/>
              <a:t>Arctic-specific applications for advanced technologies </a:t>
            </a:r>
          </a:p>
          <a:p>
            <a:pPr lvl="1"/>
            <a:r>
              <a:rPr lang="en-US" dirty="0"/>
              <a:t>Exploring Enhancements to Arctic Communications and Domain Awareness using the ASF CubeSat Antenna Farm Experiment (CAFE)</a:t>
            </a:r>
          </a:p>
          <a:p>
            <a:r>
              <a:rPr lang="en-US" dirty="0"/>
              <a:t>Focus on data/knowledge/information challenges associated with co-production of knowledge </a:t>
            </a:r>
          </a:p>
          <a:p>
            <a:r>
              <a:rPr lang="en-US" dirty="0"/>
              <a:t>Modeling of Arctic sea ice and currents</a:t>
            </a:r>
          </a:p>
        </p:txBody>
      </p:sp>
    </p:spTree>
    <p:extLst>
      <p:ext uri="{BB962C8B-B14F-4D97-AF65-F5344CB8AC3E}">
        <p14:creationId xmlns:p14="http://schemas.microsoft.com/office/powerpoint/2010/main" val="1484242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5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7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8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9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0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1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2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3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4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5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6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7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8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9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0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1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2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3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4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5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6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7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8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9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0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1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2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3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4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5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6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7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8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9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0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1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3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6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6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7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8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096A8A5D-137F-4A8A-9811-F7A867F0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01" name="Rectangle 200">
              <a:extLst>
                <a:ext uri="{FF2B5EF4-FFF2-40B4-BE49-F238E27FC236}">
                  <a16:creationId xmlns:a16="http://schemas.microsoft.com/office/drawing/2014/main" id="{6EA64E00-438F-4B4F-9366-7A7230A9A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2" name="Picture 2">
              <a:extLst>
                <a:ext uri="{FF2B5EF4-FFF2-40B4-BE49-F238E27FC236}">
                  <a16:creationId xmlns:a16="http://schemas.microsoft.com/office/drawing/2014/main" id="{59E6386A-8042-4EC7-A981-EFAC2ACB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DCDB57-8869-E444-97BB-32D633432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894" y="1122363"/>
            <a:ext cx="315622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Questions?</a:t>
            </a:r>
          </a:p>
        </p:txBody>
      </p:sp>
      <p:pic>
        <p:nvPicPr>
          <p:cNvPr id="4" name="Picture 3" descr="A picture containing outdoor&#10;&#10;Description automatically generated">
            <a:extLst>
              <a:ext uri="{FF2B5EF4-FFF2-40B4-BE49-F238E27FC236}">
                <a16:creationId xmlns:a16="http://schemas.microsoft.com/office/drawing/2014/main" id="{A3611949-1584-F845-8FC4-71BFB8EC25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49" r="17782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204" name="Group 203">
            <a:extLst>
              <a:ext uri="{FF2B5EF4-FFF2-40B4-BE49-F238E27FC236}">
                <a16:creationId xmlns:a16="http://schemas.microsoft.com/office/drawing/2014/main" id="{0FA686C7-6B08-416F-AEF3-C20407936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05" name="Rectangle 5">
              <a:extLst>
                <a:ext uri="{FF2B5EF4-FFF2-40B4-BE49-F238E27FC236}">
                  <a16:creationId xmlns:a16="http://schemas.microsoft.com/office/drawing/2014/main" id="{2BBDDDB2-3938-4066-91BA-4907AF88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6" name="Freeform 6">
              <a:extLst>
                <a:ext uri="{FF2B5EF4-FFF2-40B4-BE49-F238E27FC236}">
                  <a16:creationId xmlns:a16="http://schemas.microsoft.com/office/drawing/2014/main" id="{D2125FCC-F305-4C4C-9CB1-14B83ADD7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7">
              <a:extLst>
                <a:ext uri="{FF2B5EF4-FFF2-40B4-BE49-F238E27FC236}">
                  <a16:creationId xmlns:a16="http://schemas.microsoft.com/office/drawing/2014/main" id="{96643530-0EE0-4AC8-8241-ED8E26ED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Rectangle 8">
              <a:extLst>
                <a:ext uri="{FF2B5EF4-FFF2-40B4-BE49-F238E27FC236}">
                  <a16:creationId xmlns:a16="http://schemas.microsoft.com/office/drawing/2014/main" id="{A784F0C8-95D3-4D7D-8FA9-326D3DEA2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9" name="Freeform 9">
              <a:extLst>
                <a:ext uri="{FF2B5EF4-FFF2-40B4-BE49-F238E27FC236}">
                  <a16:creationId xmlns:a16="http://schemas.microsoft.com/office/drawing/2014/main" id="{4D49008E-3A2F-4C2C-85EB-1D228F38E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10">
              <a:extLst>
                <a:ext uri="{FF2B5EF4-FFF2-40B4-BE49-F238E27FC236}">
                  <a16:creationId xmlns:a16="http://schemas.microsoft.com/office/drawing/2014/main" id="{B09CB0F8-91EE-4A04-91CD-9B9D390ED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11">
              <a:extLst>
                <a:ext uri="{FF2B5EF4-FFF2-40B4-BE49-F238E27FC236}">
                  <a16:creationId xmlns:a16="http://schemas.microsoft.com/office/drawing/2014/main" id="{954CB039-9A52-4C07-BDB1-747876D86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12">
              <a:extLst>
                <a:ext uri="{FF2B5EF4-FFF2-40B4-BE49-F238E27FC236}">
                  <a16:creationId xmlns:a16="http://schemas.microsoft.com/office/drawing/2014/main" id="{AD9FE313-C425-42A8-92A9-82E74C409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reeform 13">
              <a:extLst>
                <a:ext uri="{FF2B5EF4-FFF2-40B4-BE49-F238E27FC236}">
                  <a16:creationId xmlns:a16="http://schemas.microsoft.com/office/drawing/2014/main" id="{CD506FC5-3A23-48B7-9771-7B77E6DA0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reeform 14">
              <a:extLst>
                <a:ext uri="{FF2B5EF4-FFF2-40B4-BE49-F238E27FC236}">
                  <a16:creationId xmlns:a16="http://schemas.microsoft.com/office/drawing/2014/main" id="{6FF54CDF-21B0-46AE-B402-234E62F9D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15">
              <a:extLst>
                <a:ext uri="{FF2B5EF4-FFF2-40B4-BE49-F238E27FC236}">
                  <a16:creationId xmlns:a16="http://schemas.microsoft.com/office/drawing/2014/main" id="{EE88784D-C24D-4FBD-AF34-85BA74966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reeform 16">
              <a:extLst>
                <a:ext uri="{FF2B5EF4-FFF2-40B4-BE49-F238E27FC236}">
                  <a16:creationId xmlns:a16="http://schemas.microsoft.com/office/drawing/2014/main" id="{F524C128-9723-4A4D-BFB5-7EBD5B24F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reeform 17">
              <a:extLst>
                <a:ext uri="{FF2B5EF4-FFF2-40B4-BE49-F238E27FC236}">
                  <a16:creationId xmlns:a16="http://schemas.microsoft.com/office/drawing/2014/main" id="{9C742EF7-4F82-4B4A-9693-4F794B6A5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reeform 18">
              <a:extLst>
                <a:ext uri="{FF2B5EF4-FFF2-40B4-BE49-F238E27FC236}">
                  <a16:creationId xmlns:a16="http://schemas.microsoft.com/office/drawing/2014/main" id="{0265747A-2114-4F0F-81B6-618FD3895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Freeform 19">
              <a:extLst>
                <a:ext uri="{FF2B5EF4-FFF2-40B4-BE49-F238E27FC236}">
                  <a16:creationId xmlns:a16="http://schemas.microsoft.com/office/drawing/2014/main" id="{99E488E3-470E-4FC6-A3B0-141DF162D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Freeform 20">
              <a:extLst>
                <a:ext uri="{FF2B5EF4-FFF2-40B4-BE49-F238E27FC236}">
                  <a16:creationId xmlns:a16="http://schemas.microsoft.com/office/drawing/2014/main" id="{612B7DC5-03F3-4B7B-9520-D66144F16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reeform 21">
              <a:extLst>
                <a:ext uri="{FF2B5EF4-FFF2-40B4-BE49-F238E27FC236}">
                  <a16:creationId xmlns:a16="http://schemas.microsoft.com/office/drawing/2014/main" id="{B2355AA2-DB69-485A-B600-E3DF02F2D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Freeform 22">
              <a:extLst>
                <a:ext uri="{FF2B5EF4-FFF2-40B4-BE49-F238E27FC236}">
                  <a16:creationId xmlns:a16="http://schemas.microsoft.com/office/drawing/2014/main" id="{4DC3AC80-2B15-428E-8B1E-53312C666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Freeform 23">
              <a:extLst>
                <a:ext uri="{FF2B5EF4-FFF2-40B4-BE49-F238E27FC236}">
                  <a16:creationId xmlns:a16="http://schemas.microsoft.com/office/drawing/2014/main" id="{C48F81D6-640C-4483-9773-8C7BFF461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Freeform 24">
              <a:extLst>
                <a:ext uri="{FF2B5EF4-FFF2-40B4-BE49-F238E27FC236}">
                  <a16:creationId xmlns:a16="http://schemas.microsoft.com/office/drawing/2014/main" id="{C7AA2EE3-7411-4DCB-B79E-0C5C95D7C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Freeform 25">
              <a:extLst>
                <a:ext uri="{FF2B5EF4-FFF2-40B4-BE49-F238E27FC236}">
                  <a16:creationId xmlns:a16="http://schemas.microsoft.com/office/drawing/2014/main" id="{8B84BFA3-B122-4CA5-8C28-79134C97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Freeform 26">
              <a:extLst>
                <a:ext uri="{FF2B5EF4-FFF2-40B4-BE49-F238E27FC236}">
                  <a16:creationId xmlns:a16="http://schemas.microsoft.com/office/drawing/2014/main" id="{A7C22B06-B32B-46EB-9428-B7CA7DA1F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7" name="Freeform 27">
              <a:extLst>
                <a:ext uri="{FF2B5EF4-FFF2-40B4-BE49-F238E27FC236}">
                  <a16:creationId xmlns:a16="http://schemas.microsoft.com/office/drawing/2014/main" id="{1AE1D740-5AF4-4B8F-B533-C8CD4E56E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8" name="Freeform 28">
              <a:extLst>
                <a:ext uri="{FF2B5EF4-FFF2-40B4-BE49-F238E27FC236}">
                  <a16:creationId xmlns:a16="http://schemas.microsoft.com/office/drawing/2014/main" id="{555B0792-99B8-4014-AC84-7B39D2129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9" name="Freeform 29">
              <a:extLst>
                <a:ext uri="{FF2B5EF4-FFF2-40B4-BE49-F238E27FC236}">
                  <a16:creationId xmlns:a16="http://schemas.microsoft.com/office/drawing/2014/main" id="{395B90B6-A4DE-4EEF-B53E-395E8D4AF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0" name="Freeform 30">
              <a:extLst>
                <a:ext uri="{FF2B5EF4-FFF2-40B4-BE49-F238E27FC236}">
                  <a16:creationId xmlns:a16="http://schemas.microsoft.com/office/drawing/2014/main" id="{A0117576-A27F-4175-BD9D-EE15C96D9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1" name="Freeform 31">
              <a:extLst>
                <a:ext uri="{FF2B5EF4-FFF2-40B4-BE49-F238E27FC236}">
                  <a16:creationId xmlns:a16="http://schemas.microsoft.com/office/drawing/2014/main" id="{93C8332E-93D3-4919-A977-06EC76556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2" name="Freeform 32">
              <a:extLst>
                <a:ext uri="{FF2B5EF4-FFF2-40B4-BE49-F238E27FC236}">
                  <a16:creationId xmlns:a16="http://schemas.microsoft.com/office/drawing/2014/main" id="{B086AC0E-8130-47AC-A510-5285FAE65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3" name="Rectangle 33">
              <a:extLst>
                <a:ext uri="{FF2B5EF4-FFF2-40B4-BE49-F238E27FC236}">
                  <a16:creationId xmlns:a16="http://schemas.microsoft.com/office/drawing/2014/main" id="{DF1BC1DF-8089-49D8-9535-EAB0D7C9A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4" name="Freeform 34">
              <a:extLst>
                <a:ext uri="{FF2B5EF4-FFF2-40B4-BE49-F238E27FC236}">
                  <a16:creationId xmlns:a16="http://schemas.microsoft.com/office/drawing/2014/main" id="{97388BAE-DCB9-4B88-9CDE-6FA3304D3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5" name="Freeform 35">
              <a:extLst>
                <a:ext uri="{FF2B5EF4-FFF2-40B4-BE49-F238E27FC236}">
                  <a16:creationId xmlns:a16="http://schemas.microsoft.com/office/drawing/2014/main" id="{7E059A96-E5FE-4EE1-9C6D-3AB208BF6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6" name="Freeform 36">
              <a:extLst>
                <a:ext uri="{FF2B5EF4-FFF2-40B4-BE49-F238E27FC236}">
                  <a16:creationId xmlns:a16="http://schemas.microsoft.com/office/drawing/2014/main" id="{CD6A3DCE-FBEE-41E7-A0EC-CA23A1DF3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7" name="Freeform 37">
              <a:extLst>
                <a:ext uri="{FF2B5EF4-FFF2-40B4-BE49-F238E27FC236}">
                  <a16:creationId xmlns:a16="http://schemas.microsoft.com/office/drawing/2014/main" id="{52966C83-B07E-463F-B982-F3E074D9D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8" name="Freeform 38">
              <a:extLst>
                <a:ext uri="{FF2B5EF4-FFF2-40B4-BE49-F238E27FC236}">
                  <a16:creationId xmlns:a16="http://schemas.microsoft.com/office/drawing/2014/main" id="{0F475B53-6578-4C68-AC7C-3BE28EA6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9" name="Freeform 39">
              <a:extLst>
                <a:ext uri="{FF2B5EF4-FFF2-40B4-BE49-F238E27FC236}">
                  <a16:creationId xmlns:a16="http://schemas.microsoft.com/office/drawing/2014/main" id="{8475C02B-D024-4E20-9EF3-2A7E96740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0" name="Freeform 40">
              <a:extLst>
                <a:ext uri="{FF2B5EF4-FFF2-40B4-BE49-F238E27FC236}">
                  <a16:creationId xmlns:a16="http://schemas.microsoft.com/office/drawing/2014/main" id="{1F5EF5DC-7372-4549-B0A6-800F19406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1" name="Freeform 41">
              <a:extLst>
                <a:ext uri="{FF2B5EF4-FFF2-40B4-BE49-F238E27FC236}">
                  <a16:creationId xmlns:a16="http://schemas.microsoft.com/office/drawing/2014/main" id="{8B908D96-CCB2-426B-862C-2BDB2AF71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2" name="Freeform 42">
              <a:extLst>
                <a:ext uri="{FF2B5EF4-FFF2-40B4-BE49-F238E27FC236}">
                  <a16:creationId xmlns:a16="http://schemas.microsoft.com/office/drawing/2014/main" id="{26752E6D-E46B-4DA2-B280-5C696EF4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3" name="Freeform 43">
              <a:extLst>
                <a:ext uri="{FF2B5EF4-FFF2-40B4-BE49-F238E27FC236}">
                  <a16:creationId xmlns:a16="http://schemas.microsoft.com/office/drawing/2014/main" id="{011E7A27-73CF-4E1E-8AE2-B88B96F3B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4" name="Freeform 44">
              <a:extLst>
                <a:ext uri="{FF2B5EF4-FFF2-40B4-BE49-F238E27FC236}">
                  <a16:creationId xmlns:a16="http://schemas.microsoft.com/office/drawing/2014/main" id="{1DBE1EE2-4667-4A45-80F7-217D3B6FA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5" name="Rectangle 45">
              <a:extLst>
                <a:ext uri="{FF2B5EF4-FFF2-40B4-BE49-F238E27FC236}">
                  <a16:creationId xmlns:a16="http://schemas.microsoft.com/office/drawing/2014/main" id="{A48239BC-3712-4110-AE92-4AC892603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46" name="Freeform 46">
              <a:extLst>
                <a:ext uri="{FF2B5EF4-FFF2-40B4-BE49-F238E27FC236}">
                  <a16:creationId xmlns:a16="http://schemas.microsoft.com/office/drawing/2014/main" id="{14B6D739-1C93-4350-BC14-ED88C6341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7" name="Freeform 47">
              <a:extLst>
                <a:ext uri="{FF2B5EF4-FFF2-40B4-BE49-F238E27FC236}">
                  <a16:creationId xmlns:a16="http://schemas.microsoft.com/office/drawing/2014/main" id="{2F73DF89-CB95-4798-90CA-B7A1DF2D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8" name="Freeform 48">
              <a:extLst>
                <a:ext uri="{FF2B5EF4-FFF2-40B4-BE49-F238E27FC236}">
                  <a16:creationId xmlns:a16="http://schemas.microsoft.com/office/drawing/2014/main" id="{1DA7D977-8D60-47B5-8071-30A6FA0C9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9" name="Freeform 49">
              <a:extLst>
                <a:ext uri="{FF2B5EF4-FFF2-40B4-BE49-F238E27FC236}">
                  <a16:creationId xmlns:a16="http://schemas.microsoft.com/office/drawing/2014/main" id="{4A241594-4FC5-4570-94B2-724F248A6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0" name="Freeform 50">
              <a:extLst>
                <a:ext uri="{FF2B5EF4-FFF2-40B4-BE49-F238E27FC236}">
                  <a16:creationId xmlns:a16="http://schemas.microsoft.com/office/drawing/2014/main" id="{9D31F634-1A34-473E-A0FA-D06EB57D9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1" name="Freeform 51">
              <a:extLst>
                <a:ext uri="{FF2B5EF4-FFF2-40B4-BE49-F238E27FC236}">
                  <a16:creationId xmlns:a16="http://schemas.microsoft.com/office/drawing/2014/main" id="{CE20C679-7385-48FF-BBE5-5BA7C0E70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2" name="Freeform 52">
              <a:extLst>
                <a:ext uri="{FF2B5EF4-FFF2-40B4-BE49-F238E27FC236}">
                  <a16:creationId xmlns:a16="http://schemas.microsoft.com/office/drawing/2014/main" id="{ADF9CA3B-265F-4927-BA79-0A676AF3F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3" name="Freeform 53">
              <a:extLst>
                <a:ext uri="{FF2B5EF4-FFF2-40B4-BE49-F238E27FC236}">
                  <a16:creationId xmlns:a16="http://schemas.microsoft.com/office/drawing/2014/main" id="{B138D01D-340C-4DB0-A0E1-D54B9319D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4" name="Freeform 54">
              <a:extLst>
                <a:ext uri="{FF2B5EF4-FFF2-40B4-BE49-F238E27FC236}">
                  <a16:creationId xmlns:a16="http://schemas.microsoft.com/office/drawing/2014/main" id="{B56918B0-069B-4C98-995E-4D6B0B176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5" name="Freeform 55">
              <a:extLst>
                <a:ext uri="{FF2B5EF4-FFF2-40B4-BE49-F238E27FC236}">
                  <a16:creationId xmlns:a16="http://schemas.microsoft.com/office/drawing/2014/main" id="{2BD45940-09B7-4CD3-90E7-0EA2CF6A0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6" name="Freeform 56">
              <a:extLst>
                <a:ext uri="{FF2B5EF4-FFF2-40B4-BE49-F238E27FC236}">
                  <a16:creationId xmlns:a16="http://schemas.microsoft.com/office/drawing/2014/main" id="{347A8664-7179-419E-A26E-825076291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7" name="Freeform 57">
              <a:extLst>
                <a:ext uri="{FF2B5EF4-FFF2-40B4-BE49-F238E27FC236}">
                  <a16:creationId xmlns:a16="http://schemas.microsoft.com/office/drawing/2014/main" id="{B7350394-4D50-4E2E-8AF2-F4A52E734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8" name="Freeform 58">
              <a:extLst>
                <a:ext uri="{FF2B5EF4-FFF2-40B4-BE49-F238E27FC236}">
                  <a16:creationId xmlns:a16="http://schemas.microsoft.com/office/drawing/2014/main" id="{6B464294-4049-4542-A83E-22B8CC633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4C78E281-F596-4ECB-979A-89D89452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261" name="Freeform 32">
              <a:extLst>
                <a:ext uri="{FF2B5EF4-FFF2-40B4-BE49-F238E27FC236}">
                  <a16:creationId xmlns:a16="http://schemas.microsoft.com/office/drawing/2014/main" id="{C20E68C0-5C9E-4DA6-83AD-0EC3179BB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2" name="Freeform 33">
              <a:extLst>
                <a:ext uri="{FF2B5EF4-FFF2-40B4-BE49-F238E27FC236}">
                  <a16:creationId xmlns:a16="http://schemas.microsoft.com/office/drawing/2014/main" id="{80C08ED9-C9F6-4168-816A-F5C5F3AF5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3" name="Freeform 34">
              <a:extLst>
                <a:ext uri="{FF2B5EF4-FFF2-40B4-BE49-F238E27FC236}">
                  <a16:creationId xmlns:a16="http://schemas.microsoft.com/office/drawing/2014/main" id="{0A83E4BF-890D-4E0A-A720-48088D422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4" name="Freeform 35">
              <a:extLst>
                <a:ext uri="{FF2B5EF4-FFF2-40B4-BE49-F238E27FC236}">
                  <a16:creationId xmlns:a16="http://schemas.microsoft.com/office/drawing/2014/main" id="{996F9B33-C769-451E-9044-EA85C625C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5" name="Freeform 36">
              <a:extLst>
                <a:ext uri="{FF2B5EF4-FFF2-40B4-BE49-F238E27FC236}">
                  <a16:creationId xmlns:a16="http://schemas.microsoft.com/office/drawing/2014/main" id="{F91D6EA2-C024-4E53-A81E-A50907517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6" name="Freeform 37">
              <a:extLst>
                <a:ext uri="{FF2B5EF4-FFF2-40B4-BE49-F238E27FC236}">
                  <a16:creationId xmlns:a16="http://schemas.microsoft.com/office/drawing/2014/main" id="{233F8C4E-A946-462B-9703-971ABD45D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7" name="Freeform 38">
              <a:extLst>
                <a:ext uri="{FF2B5EF4-FFF2-40B4-BE49-F238E27FC236}">
                  <a16:creationId xmlns:a16="http://schemas.microsoft.com/office/drawing/2014/main" id="{06059614-A557-45C6-B625-488D41C39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8" name="Freeform 39">
              <a:extLst>
                <a:ext uri="{FF2B5EF4-FFF2-40B4-BE49-F238E27FC236}">
                  <a16:creationId xmlns:a16="http://schemas.microsoft.com/office/drawing/2014/main" id="{26BCD22B-880F-40F8-88AC-CD9285348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9" name="Freeform 40">
              <a:extLst>
                <a:ext uri="{FF2B5EF4-FFF2-40B4-BE49-F238E27FC236}">
                  <a16:creationId xmlns:a16="http://schemas.microsoft.com/office/drawing/2014/main" id="{52324B00-0190-4453-9F81-F0E913800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0" name="Rectangle 41">
              <a:extLst>
                <a:ext uri="{FF2B5EF4-FFF2-40B4-BE49-F238E27FC236}">
                  <a16:creationId xmlns:a16="http://schemas.microsoft.com/office/drawing/2014/main" id="{33BE57C0-F93F-4C88-B489-0BFA90D01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863193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6789</TotalTime>
  <Words>363</Words>
  <Application>Microsoft Macintosh PowerPoint</Application>
  <PresentationFormat>Widescreen</PresentationFormat>
  <Paragraphs>50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Circuit</vt:lpstr>
      <vt:lpstr>Arctic Science and Research needs</vt:lpstr>
      <vt:lpstr>PowerPoint Presentation</vt:lpstr>
      <vt:lpstr>SYNERGY 1: Arctic Infrastructure </vt:lpstr>
      <vt:lpstr>SYNERGY 2: Arctic Regional Resilience </vt:lpstr>
      <vt:lpstr>SYNERGY 3: Arctic environmental change </vt:lpstr>
      <vt:lpstr>SYNERGY 4: Arctic Research Data, Models, Tools, and Technology 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Arctic Science and Research needs</dc:title>
  <dc:creator>Cheryl R</dc:creator>
  <cp:lastModifiedBy>Cheryl R</cp:lastModifiedBy>
  <cp:revision>15</cp:revision>
  <dcterms:created xsi:type="dcterms:W3CDTF">2021-05-27T00:33:27Z</dcterms:created>
  <dcterms:modified xsi:type="dcterms:W3CDTF">2021-06-01T20:16:43Z</dcterms:modified>
</cp:coreProperties>
</file>